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1" r:id="rId7"/>
    <p:sldId id="262" r:id="rId8"/>
    <p:sldId id="264" r:id="rId9"/>
    <p:sldId id="267" r:id="rId10"/>
    <p:sldId id="266" r:id="rId11"/>
  </p:sldIdLst>
  <p:sldSz cx="14630400" cy="8229600"/>
  <p:notesSz cx="8229600" cy="14630400"/>
  <p:embeddedFontLst>
    <p:embeddedFont>
      <p:font typeface="Bitter Medium" panose="020B0604020202020204" charset="-5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</p:embeddedFont>
    <p:embeddedFont>
      <p:font typeface="Open Sans Bold" panose="020B080603050402020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2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44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hyperlink" Target="https://pxhere.com/en/photo/919601" TargetMode="Externa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celadonbooks.com/what-is-historical-fiction/" TargetMode="Externa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hyperlink" Target="https://proconnect.co.in/service/transportation/" TargetMode="Externa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hyperlink" Target="https://mronline.org/2017/10/19/foreword-to-creating-an-ecological-society/" TargetMode="Externa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477095"/>
            <a:ext cx="4919186" cy="32754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ru-RU" sz="6150" kern="0" spc="-18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Взаимосвязь экономики с другими науками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Экономика – это наука, изучающая производство, распределение и потребление товаров и услуг. Она тесно связана с другими науками, помогая глубже понять ее законы и эффективно решать экономические проблемы.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10" y="6431637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6407110"/>
            <a:ext cx="415037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Борис Васильев ИКБО-20-23</a:t>
            </a:r>
            <a:endParaRPr lang="en-US" sz="2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9B20DA-AB40-4C5B-97CE-3863B08DA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D54B35-5200-4FBE-8F33-0B17AAB2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343" y="7614121"/>
            <a:ext cx="2915057" cy="523948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40A2EE75-D83B-4C9F-B206-F23331D6B265}"/>
              </a:ext>
            </a:extLst>
          </p:cNvPr>
          <p:cNvSpPr/>
          <p:nvPr/>
        </p:nvSpPr>
        <p:spPr>
          <a:xfrm>
            <a:off x="589175" y="3697852"/>
            <a:ext cx="13452050" cy="902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960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Спасибо за внимание!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4124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898416" y="1655088"/>
            <a:ext cx="3689568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095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Междисциплинарный подход в экономике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81618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Современная экономика требует междисциплинарного подхода, объединяющего знания из разных наук. Это позволяет более глубоко понять экономические процессы, </a:t>
            </a:r>
            <a:r>
              <a:rPr lang="en-US" sz="1750" kern="0" spc="-36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эффективн</a:t>
            </a:r>
            <a:r>
              <a:rPr lang="ru-RU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ее</a:t>
            </a: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решать проблемы и строить устойчивую экономику.</a:t>
            </a:r>
            <a:endParaRPr lang="en-US" sz="17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A2D7A8-34F9-414B-BFF0-5BE759608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E066750A-E7E1-4714-B19D-680E341CFFEC}"/>
              </a:ext>
            </a:extLst>
          </p:cNvPr>
          <p:cNvSpPr/>
          <p:nvPr/>
        </p:nvSpPr>
        <p:spPr>
          <a:xfrm>
            <a:off x="6280189" y="516772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данной презентации будет рассмотрена связь экономики с такими науками как</a:t>
            </a: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ru-RU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социология, психология, математика, история, география и экология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2682"/>
            <a:ext cx="6685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Экономика и социология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508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Социология изучает общество и его структуру. Экономика, в свою очередь, исследует экономические процессы, происходящие в обществе. Взаимосвязь этих наук очевидна, поскольку экономические процессы влияют на социальную структуру, а социальные изменения, в свою очередь, воздействуют на экономику.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5761"/>
            <a:ext cx="58356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Социальные факторы влияют на экономику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690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Демографические изменения, уровень образования, культура и ценности общества оказывают влияние на экономический рост, потребление, инвестиции и распределение ресурсов.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185761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Экономические процессы играют ключевую роль в формировании социального устройства общества.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50461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Финансовые кризисы могут нарушать социальные связи и приводить к ухудшению условий жизни, что влияет на общественное настроение и доверие к институтам власти.</a:t>
            </a:r>
            <a:endParaRPr lang="en-US" sz="17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14C3D0-2752-413F-82A8-CC2CB7C9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960" y="1620560"/>
            <a:ext cx="4988481" cy="49884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7230" y="716399"/>
            <a:ext cx="5786676" cy="62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kern="0" spc="-11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Психология в экономике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697230" y="1637943"/>
            <a:ext cx="7749540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Психология изучает человеческое поведение, в том числе принятие решений. В экономике это помогает понять, как люди делают выбор в условиях ограниченных ресурсов, какие факторы влияют на их предпочтения, а также как можно использовать психологические знания для разработки эффективных маркетинговых стратегий.</a:t>
            </a:r>
            <a:endParaRPr lang="en-US" sz="1550" dirty="0"/>
          </a:p>
        </p:txBody>
      </p:sp>
      <p:sp>
        <p:nvSpPr>
          <p:cNvPr id="6" name="Shape 2"/>
          <p:cNvSpPr/>
          <p:nvPr/>
        </p:nvSpPr>
        <p:spPr>
          <a:xfrm>
            <a:off x="697230" y="3679150"/>
            <a:ext cx="448270" cy="448270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63798" y="3753802"/>
            <a:ext cx="115133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kern="0" spc="-7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1344692" y="3679150"/>
            <a:ext cx="311991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Поведенческая экономика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344692" y="4110038"/>
            <a:ext cx="3127772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Изучает, как психологические факторы, такие как когнитивные искажения и эмоциональные реакции, влияют на экономические решения.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4671655" y="3679150"/>
            <a:ext cx="448270" cy="448270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17983" y="3753802"/>
            <a:ext cx="15549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kern="0" spc="-7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5319117" y="3679150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Маркетинг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319117" y="4110038"/>
            <a:ext cx="3127772" cy="1911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Применяет психологические знания для создания эффективных рекламных кампаний, стимулирования спроса и повышения лояльности клиентов.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97230" y="6444972"/>
            <a:ext cx="448270" cy="448270"/>
          </a:xfrm>
          <a:prstGeom prst="roundRect">
            <a:avLst>
              <a:gd name="adj" fmla="val 186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40343" y="6519624"/>
            <a:ext cx="16204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kern="0" spc="-7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2"/>
          <p:cNvSpPr/>
          <p:nvPr/>
        </p:nvSpPr>
        <p:spPr>
          <a:xfrm>
            <a:off x="1344692" y="6444972"/>
            <a:ext cx="275272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5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Финансовое поведение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1344692" y="6875859"/>
            <a:ext cx="7102078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Изучает, как психологические факторы влияют на инвестиционные решения, склонность к риску и финансовую грамотность.</a:t>
            </a:r>
            <a:endParaRPr lang="en-US" sz="15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0437361-7B72-4B5B-93AE-86AA0BCB2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544" y="7513082"/>
            <a:ext cx="5396442" cy="71651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572F30E-B8E9-4053-8ADE-02E25489B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6211"/>
          <a:stretch/>
        </p:blipFill>
        <p:spPr>
          <a:xfrm>
            <a:off x="9049732" y="7513080"/>
            <a:ext cx="5580668" cy="7165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rcRect b="6460"/>
          <a:stretch/>
        </p:blipFill>
        <p:spPr>
          <a:xfrm>
            <a:off x="207169" y="1731288"/>
            <a:ext cx="5072063" cy="50132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66711" y="455890"/>
            <a:ext cx="5738098" cy="518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kern="0" spc="-9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Математика: язык экономики</a:t>
            </a:r>
            <a:endParaRPr lang="en-US" sz="3250" dirty="0"/>
          </a:p>
        </p:txBody>
      </p:sp>
      <p:sp>
        <p:nvSpPr>
          <p:cNvPr id="5" name="Text 1"/>
          <p:cNvSpPr/>
          <p:nvPr/>
        </p:nvSpPr>
        <p:spPr>
          <a:xfrm>
            <a:off x="6066711" y="1222653"/>
            <a:ext cx="7983379" cy="1061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Математика предоставляет экономике инструменты для количественного анализа, моделирования и прогнозирования экономических процессов. Используя математические методы, экономисты могут изучать взаимосвязи между различными экономическими показателями, строить модели экономического роста и делать прогнозы.</a:t>
            </a:r>
            <a:endParaRPr lang="en-US" sz="1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711" y="2470190"/>
            <a:ext cx="829032" cy="132635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144345" y="2635925"/>
            <a:ext cx="2072521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Статистика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7144345" y="2994422"/>
            <a:ext cx="690574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Используется для сбора, обработки и анализа экономических данных.</a:t>
            </a:r>
            <a:endParaRPr lang="en-US" sz="13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711" y="3796546"/>
            <a:ext cx="829032" cy="13263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144345" y="3962281"/>
            <a:ext cx="320552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Математическое моделирование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144345" y="4320778"/>
            <a:ext cx="6905744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Позволяет создавать абстрактные представления экономических процессов и исследовать их поведение.</a:t>
            </a:r>
            <a:endParaRPr lang="en-US" sz="13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6711" y="5122902"/>
            <a:ext cx="829032" cy="132635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144345" y="5288637"/>
            <a:ext cx="2072521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Эконометрика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144345" y="5647134"/>
            <a:ext cx="690574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Используется для оценки экономических моделей и проверки гипотез.</a:t>
            </a:r>
            <a:endParaRPr lang="en-US" sz="13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711" y="6449258"/>
            <a:ext cx="829032" cy="132635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144345" y="6614993"/>
            <a:ext cx="2072521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Оптимизация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7144345" y="6973491"/>
            <a:ext cx="690574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Помогает найти наилучшее решение в условиях ограниченных ресурсов.</a:t>
            </a:r>
            <a:endParaRPr lang="en-US" sz="13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0CAAF2F-DEE2-4668-BF18-8E9F1F864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98953" y="2634937"/>
            <a:ext cx="5088374" cy="29596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43732" y="563999"/>
            <a:ext cx="7542133" cy="497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kern="0" spc="-9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История: ключ к пониманию экономики</a:t>
            </a:r>
            <a:endParaRPr lang="en-US" sz="3100" dirty="0"/>
          </a:p>
        </p:txBody>
      </p:sp>
      <p:sp>
        <p:nvSpPr>
          <p:cNvPr id="5" name="Text 1"/>
          <p:cNvSpPr/>
          <p:nvPr/>
        </p:nvSpPr>
        <p:spPr>
          <a:xfrm>
            <a:off x="6043732" y="1300520"/>
            <a:ext cx="8029337" cy="764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История изучает прошлое, помогая нам понять, как развивались экономические системы, какие факторы влияли на их развитие, а также какие ошибки были совершены в прошлом. Этот опыт может быть ценным для решения современных экономических проблем.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6271141" y="2243971"/>
            <a:ext cx="22860" cy="5421511"/>
          </a:xfrm>
          <a:prstGeom prst="roundRect">
            <a:avLst>
              <a:gd name="adj" fmla="val 292599"/>
            </a:avLst>
          </a:prstGeom>
          <a:solidFill>
            <a:srgbClr val="E2C8B5"/>
          </a:solidFill>
          <a:ln/>
        </p:spPr>
      </p:sp>
      <p:sp>
        <p:nvSpPr>
          <p:cNvPr id="7" name="Shape 3"/>
          <p:cNvSpPr/>
          <p:nvPr/>
        </p:nvSpPr>
        <p:spPr>
          <a:xfrm>
            <a:off x="6438840" y="2590681"/>
            <a:ext cx="557332" cy="22860"/>
          </a:xfrm>
          <a:prstGeom prst="roundRect">
            <a:avLst>
              <a:gd name="adj" fmla="val 292599"/>
            </a:avLst>
          </a:prstGeom>
          <a:solidFill>
            <a:srgbClr val="E2C8B5"/>
          </a:solidFill>
          <a:ln/>
        </p:spPr>
      </p:sp>
      <p:sp>
        <p:nvSpPr>
          <p:cNvPr id="8" name="Shape 4"/>
          <p:cNvSpPr/>
          <p:nvPr/>
        </p:nvSpPr>
        <p:spPr>
          <a:xfrm>
            <a:off x="6103441" y="2423041"/>
            <a:ext cx="358259" cy="358259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236553" y="2482691"/>
            <a:ext cx="91916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158395" y="2403158"/>
            <a:ext cx="1990606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4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Древняя история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158395" y="2747486"/>
            <a:ext cx="6914674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Изучение древних цивилизаций позволяет нам увидеть, как развивалась торговля, деньги и экономическая организация общества.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6438840" y="3922157"/>
            <a:ext cx="557332" cy="22860"/>
          </a:xfrm>
          <a:prstGeom prst="roundRect">
            <a:avLst>
              <a:gd name="adj" fmla="val 292599"/>
            </a:avLst>
          </a:prstGeom>
          <a:solidFill>
            <a:srgbClr val="E2C8B5"/>
          </a:solidFill>
          <a:ln/>
        </p:spPr>
      </p:sp>
      <p:sp>
        <p:nvSpPr>
          <p:cNvPr id="13" name="Shape 9"/>
          <p:cNvSpPr/>
          <p:nvPr/>
        </p:nvSpPr>
        <p:spPr>
          <a:xfrm>
            <a:off x="6103441" y="3754517"/>
            <a:ext cx="358259" cy="358259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220480" y="3814167"/>
            <a:ext cx="124182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7158395" y="3734633"/>
            <a:ext cx="1990606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4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Средневековье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158395" y="4078962"/>
            <a:ext cx="6914674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Изучение средневековой Европы помогает нам понять, как развивалась феодальная система, а также как формировались первые города и торговые пути.</a:t>
            </a:r>
            <a:endParaRPr lang="en-US" sz="1250" dirty="0"/>
          </a:p>
        </p:txBody>
      </p:sp>
      <p:sp>
        <p:nvSpPr>
          <p:cNvPr id="17" name="Shape 13"/>
          <p:cNvSpPr/>
          <p:nvPr/>
        </p:nvSpPr>
        <p:spPr>
          <a:xfrm>
            <a:off x="6438840" y="5253633"/>
            <a:ext cx="557332" cy="22860"/>
          </a:xfrm>
          <a:prstGeom prst="roundRect">
            <a:avLst>
              <a:gd name="adj" fmla="val 292599"/>
            </a:avLst>
          </a:prstGeom>
          <a:solidFill>
            <a:srgbClr val="E2C8B5"/>
          </a:solidFill>
          <a:ln/>
        </p:spPr>
      </p:sp>
      <p:sp>
        <p:nvSpPr>
          <p:cNvPr id="18" name="Shape 14"/>
          <p:cNvSpPr/>
          <p:nvPr/>
        </p:nvSpPr>
        <p:spPr>
          <a:xfrm>
            <a:off x="6103441" y="5085993"/>
            <a:ext cx="358259" cy="358259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217860" y="5145643"/>
            <a:ext cx="12942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7158395" y="5066109"/>
            <a:ext cx="1990606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4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Новое время</a:t>
            </a:r>
            <a:endParaRPr lang="en-US" sz="1550" dirty="0"/>
          </a:p>
        </p:txBody>
      </p:sp>
      <p:sp>
        <p:nvSpPr>
          <p:cNvPr id="21" name="Text 17"/>
          <p:cNvSpPr/>
          <p:nvPr/>
        </p:nvSpPr>
        <p:spPr>
          <a:xfrm>
            <a:off x="7158395" y="5410438"/>
            <a:ext cx="6914674" cy="764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Изучение Нового времени позволяет нам увидеть, как развивалась капиталистическая система, а также как происходила промышленная революция и формирование глобального рынка.</a:t>
            </a:r>
            <a:endParaRPr lang="en-US" sz="1250" dirty="0"/>
          </a:p>
        </p:txBody>
      </p:sp>
      <p:sp>
        <p:nvSpPr>
          <p:cNvPr id="22" name="Shape 18"/>
          <p:cNvSpPr/>
          <p:nvPr/>
        </p:nvSpPr>
        <p:spPr>
          <a:xfrm>
            <a:off x="6438840" y="6839903"/>
            <a:ext cx="557332" cy="22860"/>
          </a:xfrm>
          <a:prstGeom prst="roundRect">
            <a:avLst>
              <a:gd name="adj" fmla="val 292599"/>
            </a:avLst>
          </a:prstGeom>
          <a:solidFill>
            <a:srgbClr val="E2C8B5"/>
          </a:solidFill>
          <a:ln/>
        </p:spPr>
      </p:sp>
      <p:sp>
        <p:nvSpPr>
          <p:cNvPr id="23" name="Shape 19"/>
          <p:cNvSpPr/>
          <p:nvPr/>
        </p:nvSpPr>
        <p:spPr>
          <a:xfrm>
            <a:off x="6103441" y="6672263"/>
            <a:ext cx="358259" cy="358259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6215479" y="6731913"/>
            <a:ext cx="134183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1"/>
          <p:cNvSpPr/>
          <p:nvPr/>
        </p:nvSpPr>
        <p:spPr>
          <a:xfrm>
            <a:off x="7158395" y="6652379"/>
            <a:ext cx="1990606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4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Современность</a:t>
            </a:r>
            <a:endParaRPr lang="en-US" sz="1550" dirty="0"/>
          </a:p>
        </p:txBody>
      </p:sp>
      <p:sp>
        <p:nvSpPr>
          <p:cNvPr id="26" name="Text 22"/>
          <p:cNvSpPr/>
          <p:nvPr/>
        </p:nvSpPr>
        <p:spPr>
          <a:xfrm>
            <a:off x="7158395" y="6996708"/>
            <a:ext cx="6914674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Изучение современности помогает нам понять, как развиваются экономические системы в условиях глобализации, а также как решаются проблемы экономического кризиса.</a:t>
            </a:r>
            <a:endParaRPr lang="en-US" sz="125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E0087F8-1C5E-43C3-BBF5-30FAEB960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705" y="540306"/>
            <a:ext cx="12209026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kern="0" spc="-116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География: пространственное измерение экономики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705" y="1547217"/>
            <a:ext cx="1325499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География изучает Землю и ее население, включая природные ресурсы, климат, ландшафт и транспортную инфраструктуру. Экономика, в свою очередь, зависит от географических факторов, которые влияют на производство, потребление, торговлю и развитие.</a:t>
            </a:r>
            <a:endParaRPr lang="en-US" sz="1500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7705" y="2576772"/>
            <a:ext cx="6480096" cy="36450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7705" y="6647259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5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Природные ресурсы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7705" y="7072074"/>
            <a:ext cx="6480096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Доступность природных ресурсов, таких как нефть, газ, минералы и лес, влияет на экономический потенциал регионов.</a:t>
            </a:r>
            <a:endParaRPr lang="en-US" sz="1500" dirty="0"/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7698068" y="2396847"/>
            <a:ext cx="6009038" cy="40050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2480" y="6647378"/>
            <a:ext cx="3564255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5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Транспортная инфраструктура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462480" y="7072193"/>
            <a:ext cx="648021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Развитая транспортная инфраструктура, включая дороги, железные дороги и порты, способствует торговле, туризму и развитию.</a:t>
            </a:r>
            <a:endParaRPr lang="en-US" sz="15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491DD4-9880-4A16-8AC6-25E087A7F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3" y="7700843"/>
            <a:ext cx="3038899" cy="456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258128" y="2458066"/>
            <a:ext cx="4970026" cy="33133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9228" y="732949"/>
            <a:ext cx="7698343" cy="129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kern="0" spc="-122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Экономика и экология: поиск баланса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6209228" y="2333625"/>
            <a:ext cx="7698343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Экология изучает взаимоотношения между живыми организмами и их средой обитания. Экономика же связана с использованием природных ресурсов, что может привести к загрязнению окружающей среды.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209228" y="3557468"/>
            <a:ext cx="3745944" cy="2196822"/>
          </a:xfrm>
          <a:prstGeom prst="roundRect">
            <a:avLst>
              <a:gd name="adj" fmla="val 39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23303" y="3771543"/>
            <a:ext cx="258901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Устойчивое развитие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23303" y="4218146"/>
            <a:ext cx="3317796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Поиск баланса между экономическим ростом и сохранением природных ресурсов.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1627" y="3557468"/>
            <a:ext cx="3745944" cy="2196822"/>
          </a:xfrm>
          <a:prstGeom prst="roundRect">
            <a:avLst>
              <a:gd name="adj" fmla="val 39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75702" y="3771543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Зеленые технологии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0375702" y="4218146"/>
            <a:ext cx="3317796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Разработка и внедрение технологий, минимально влияющих на окружающую среду.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09228" y="5960745"/>
            <a:ext cx="7698343" cy="1535787"/>
          </a:xfrm>
          <a:prstGeom prst="roundRect">
            <a:avLst>
              <a:gd name="adj" fmla="val 564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23303" y="6174819"/>
            <a:ext cx="3030379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Экологическая политика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6423303" y="6621423"/>
            <a:ext cx="7270194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Государственное регулирование, направленное на сохранение окружающей среды.</a:t>
            </a:r>
            <a:endParaRPr lang="en-US" sz="16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CEAC5B-60DF-4CBA-802B-6605E7848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3" y="7519255"/>
            <a:ext cx="303889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705" y="540306"/>
            <a:ext cx="12209026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ru-RU" sz="3850" kern="0" spc="-116" dirty="0">
                <a:solidFill>
                  <a:srgbClr val="2C3F42"/>
                </a:solidFill>
                <a:latin typeface="Bitter Medium" pitchFamily="34" charset="0"/>
              </a:rPr>
              <a:t>Заключение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705" y="2554665"/>
            <a:ext cx="5072072" cy="5886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240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Экономика теснейшим образом связана со множеством наук, отношения с некоторыми из которых мы сегодня рассмотрели. Без знаний и методов других дисциплин экономика потеряла бы значительную часть своего фундамента и стала бы гораздо менее полезной и применимой.</a:t>
            </a:r>
            <a:endParaRPr lang="en-US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491DD4-9880-4A16-8AC6-25E087A7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3" y="7700843"/>
            <a:ext cx="3038899" cy="456675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449D356-B557-4DD9-80C4-99D75DA7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7" y="1154311"/>
            <a:ext cx="8195035" cy="614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32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751</Words>
  <Application>Microsoft Office PowerPoint</Application>
  <PresentationFormat>Произвольный</PresentationFormat>
  <Paragraphs>73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Open Sans Bold</vt:lpstr>
      <vt:lpstr>Bitter Medium</vt:lpstr>
      <vt:lpstr>Calibri</vt:lpstr>
      <vt:lpstr>Open Sans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Борис Васильев</cp:lastModifiedBy>
  <cp:revision>10</cp:revision>
  <dcterms:created xsi:type="dcterms:W3CDTF">2024-09-28T13:46:43Z</dcterms:created>
  <dcterms:modified xsi:type="dcterms:W3CDTF">2024-10-28T07:20:12Z</dcterms:modified>
</cp:coreProperties>
</file>